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1"/>
  </p:sld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3" r:id="rId19"/>
    <p:sldId id="277" r:id="rId20"/>
    <p:sldId id="274" r:id="rId21"/>
    <p:sldId id="276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17-Sep-19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17-Sep-19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17-Sep-19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17-Sep-19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17-Sep-19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17-Sep-19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17-Sep-19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Example-Based Object Detection</a:t>
            </a:r>
            <a:br>
              <a:rPr lang="en-US" dirty="0"/>
            </a:br>
            <a:r>
              <a:rPr lang="en-US" dirty="0"/>
              <a:t>in Images by Components</a:t>
            </a:r>
            <a:endParaRPr lang="en-US" sz="5400" dirty="0">
              <a:latin typeface="Rockwell" panose="02060603020205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Kadır mert özcan </a:t>
            </a:r>
            <a:r>
              <a:rPr lang="tr-TR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- 1780512</a:t>
            </a:r>
            <a:endParaRPr lang="tr-T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BCC56-7640-4161-80E3-1725B5A70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Pıckıng components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8F585-0E79-4474-95B7-8CE6AABE9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448299" cy="3541714"/>
          </a:xfrm>
        </p:spPr>
        <p:txBody>
          <a:bodyPr/>
          <a:lstStyle/>
          <a:p>
            <a:r>
              <a:rPr lang="tr-TR" dirty="0"/>
              <a:t>A txt file is created as a result with the:</a:t>
            </a:r>
          </a:p>
          <a:p>
            <a:pPr lvl="1"/>
            <a:r>
              <a:rPr lang="tr-TR" dirty="0"/>
              <a:t>Image path</a:t>
            </a:r>
          </a:p>
          <a:p>
            <a:pPr lvl="1"/>
            <a:r>
              <a:rPr lang="tr-TR" dirty="0"/>
              <a:t>Number of components selected</a:t>
            </a:r>
          </a:p>
          <a:p>
            <a:pPr lvl="1"/>
            <a:r>
              <a:rPr lang="tr-TR" dirty="0"/>
              <a:t>Coordinates of X axis</a:t>
            </a:r>
          </a:p>
          <a:p>
            <a:pPr lvl="1"/>
            <a:r>
              <a:rPr lang="tr-TR" dirty="0"/>
              <a:t>Coordinates of Y axis</a:t>
            </a:r>
          </a:p>
          <a:p>
            <a:pPr lvl="1"/>
            <a:r>
              <a:rPr lang="tr-TR" dirty="0"/>
              <a:t>Image lenght</a:t>
            </a:r>
          </a:p>
          <a:p>
            <a:pPr lvl="1"/>
            <a:r>
              <a:rPr lang="tr-TR" dirty="0"/>
              <a:t>Image width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9AF1-9B45-4B5E-905E-5C160F2E6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711" y="2446338"/>
            <a:ext cx="44577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2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B3CF-2935-4B42-89E5-B948E3604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Why both Qualıty and qualıty of vectors </a:t>
            </a:r>
            <a:r>
              <a:rPr lang="tr-TR"/>
              <a:t>are ımportant?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389D2-9B87-469E-AD16-AD259A7A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First try: Bicycle front wheel is selected as our first component</a:t>
            </a:r>
          </a:p>
          <a:p>
            <a:pPr lvl="1"/>
            <a:r>
              <a:rPr lang="tr-TR" dirty="0"/>
              <a:t>1251 images to pick the components</a:t>
            </a:r>
          </a:p>
          <a:p>
            <a:pPr lvl="1"/>
            <a:r>
              <a:rPr lang="tr-TR" dirty="0"/>
              <a:t>~700 wheels picked as a result</a:t>
            </a:r>
          </a:p>
          <a:p>
            <a:pPr lvl="1"/>
            <a:endParaRPr lang="tr-TR" dirty="0"/>
          </a:p>
          <a:p>
            <a:pPr lvl="1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40EAB7-EA4E-44E5-B8B5-16EE8BC44FB7}"/>
              </a:ext>
            </a:extLst>
          </p:cNvPr>
          <p:cNvGrpSpPr/>
          <p:nvPr/>
        </p:nvGrpSpPr>
        <p:grpSpPr>
          <a:xfrm>
            <a:off x="1591539" y="4282788"/>
            <a:ext cx="9005743" cy="1238250"/>
            <a:chOff x="1532225" y="4552951"/>
            <a:chExt cx="9005743" cy="12382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93B8D4-40EC-49B1-86F6-E08DAB5C0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225" y="4552951"/>
              <a:ext cx="1162050" cy="12382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2C0DA3-331D-4CAA-8C1C-113369D5B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0964" y="4552951"/>
              <a:ext cx="1162050" cy="12382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ABDB01-7CE7-49F6-817F-7393CBBE8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9703" y="4552951"/>
              <a:ext cx="1162050" cy="12382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94E9FA-6480-4A81-89A9-EC4F1D70B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8442" y="4552951"/>
              <a:ext cx="1162050" cy="12382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C37300-AF47-446D-A36D-78B95FC4B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7181" y="4552951"/>
              <a:ext cx="1162050" cy="12382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4B303C-4E7A-473E-AF42-42C9B3E70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75918" y="4552951"/>
              <a:ext cx="1162050" cy="1238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9109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FC8C-1020-40D0-8415-F620E311E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Result of the fırst trıal: dısaster!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4166B0-8920-456C-8D32-CB98CE825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4104"/>
            <a:ext cx="5015863" cy="354171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D3006A-A2EA-4456-96D3-EEBCC3E6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655" y="2097088"/>
            <a:ext cx="5029378" cy="353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6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848B-5589-4FB3-8AF9-D0382443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C4FC-A2DE-4652-99E6-9C8DDEBBE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Not enough number of positive samples are given to the training algorithm</a:t>
            </a:r>
          </a:p>
          <a:p>
            <a:r>
              <a:rPr lang="tr-TR" dirty="0"/>
              <a:t>Bicycle wheel has too much background noise</a:t>
            </a:r>
          </a:p>
          <a:p>
            <a:r>
              <a:rPr lang="tr-TR" dirty="0"/>
              <a:t>Solution:</a:t>
            </a:r>
          </a:p>
          <a:p>
            <a:pPr lvl="1"/>
            <a:r>
              <a:rPr lang="tr-TR" dirty="0"/>
              <a:t>Changed the object to be detected to car.</a:t>
            </a:r>
          </a:p>
          <a:p>
            <a:pPr lvl="1"/>
            <a:r>
              <a:rPr lang="tr-TR" dirty="0"/>
              <a:t>A car is much more «solid» than a bicycle: not much background.</a:t>
            </a:r>
          </a:p>
          <a:p>
            <a:pPr lvl="1"/>
            <a:r>
              <a:rPr lang="tr-TR" dirty="0"/>
              <a:t>Increased the number of images a lot: 8143 images in total.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9CC00-E738-4091-A81E-077970E0A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411" y="2809875"/>
            <a:ext cx="1162050" cy="1238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B178CA-C590-490E-9C8E-DAB1640C8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911" y="2809875"/>
            <a:ext cx="1162050" cy="1238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5FDA5B-FE97-4B79-873F-645664865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411" y="4300538"/>
            <a:ext cx="1162050" cy="123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5FBAD-B7C0-48DA-91A6-946EF43DF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6911" y="4300538"/>
            <a:ext cx="1162050" cy="1238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2C6CD7-29CB-431C-ABE1-0135E4AE4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499" y="5319713"/>
            <a:ext cx="736282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94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9658-E15F-4A51-AC17-B04DA10DF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Traınıng the classıfıer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47C43-4C81-4476-AE9F-7A7D0484C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tr-TR" dirty="0"/>
              <a:t>Algorithm extracts over 160000 image out of each image</a:t>
            </a:r>
          </a:p>
          <a:p>
            <a:r>
              <a:rPr lang="tr-TR" dirty="0"/>
              <a:t>Finds the best threshold for each feature to mark it as</a:t>
            </a:r>
            <a:br>
              <a:rPr lang="tr-TR" dirty="0"/>
            </a:br>
            <a:r>
              <a:rPr lang="tr-TR" dirty="0"/>
              <a:t>a negative or a positive.</a:t>
            </a:r>
          </a:p>
          <a:p>
            <a:r>
              <a:rPr lang="tr-TR" dirty="0"/>
              <a:t>Features with minimum error rate have their weight increased.</a:t>
            </a:r>
          </a:p>
          <a:p>
            <a:r>
              <a:rPr lang="tr-TR" dirty="0"/>
              <a:t>Final classifier is the weighted sum of weak classifiers.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92E30-4744-48CB-AAFC-A76D962B9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1" y="5337783"/>
            <a:ext cx="85344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71119B-E5E8-462F-BBC2-73D88159C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636" y="2097088"/>
            <a:ext cx="23907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34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CFBF-A0D3-4CBC-B811-DA48E7A2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28D688-D56C-4190-A783-86845C8DD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162" y="703912"/>
            <a:ext cx="10078500" cy="5450176"/>
          </a:xfrm>
        </p:spPr>
      </p:pic>
    </p:spTree>
    <p:extLst>
      <p:ext uri="{BB962C8B-B14F-4D97-AF65-F5344CB8AC3E}">
        <p14:creationId xmlns:p14="http://schemas.microsoft.com/office/powerpoint/2010/main" val="2323807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62E9-151D-44BD-9BF9-AEABD486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Detectıng the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72B4-8D55-4F6E-9492-D0B1A6281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scaleFactor: </a:t>
            </a:r>
            <a:r>
              <a:rPr lang="en-US" dirty="0"/>
              <a:t>Parameter specifying how much the </a:t>
            </a:r>
            <a:br>
              <a:rPr lang="tr-TR" dirty="0"/>
            </a:br>
            <a:r>
              <a:rPr lang="en-US" dirty="0"/>
              <a:t>image size is reduced at each image scale.</a:t>
            </a:r>
            <a:endParaRPr lang="tr-TR" dirty="0"/>
          </a:p>
          <a:p>
            <a:r>
              <a:rPr lang="tr-TR" dirty="0"/>
              <a:t>minNeighbors: </a:t>
            </a:r>
            <a:r>
              <a:rPr lang="en-US" dirty="0"/>
              <a:t>Parameter specifying how many neighbors each candidate rectangle should have to retain it.</a:t>
            </a:r>
            <a:endParaRPr lang="tr-TR" dirty="0"/>
          </a:p>
          <a:p>
            <a:r>
              <a:rPr lang="tr-TR" dirty="0"/>
              <a:t>minSize: Ignore objects that are smaller than this.</a:t>
            </a:r>
          </a:p>
          <a:p>
            <a:r>
              <a:rPr lang="tr-TR" dirty="0"/>
              <a:t>outputRejectLevels: Adds weight values to the outputs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F87AC-D398-4DC2-A55F-6E0B124A6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228" y="2000250"/>
            <a:ext cx="35147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4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42413-07B8-4399-BADE-833721C7E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 DIFFERENT MODES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5ACB1-9828-4E6B-A7DF-1AFF1B717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DISPLAY:</a:t>
            </a:r>
          </a:p>
          <a:p>
            <a:pPr lvl="1"/>
            <a:r>
              <a:rPr lang="tr-TR" dirty="0"/>
              <a:t>Iterates through images and shows them on the screen.</a:t>
            </a:r>
          </a:p>
          <a:p>
            <a:r>
              <a:rPr lang="tr-TR" dirty="0"/>
              <a:t>GRAPH:</a:t>
            </a:r>
          </a:p>
          <a:p>
            <a:pPr lvl="1"/>
            <a:r>
              <a:rPr lang="tr-TR" dirty="0"/>
              <a:t>Sets the threshold to 0, iterates through images and displays ROC-Curve and FAR-FRR Graph</a:t>
            </a:r>
          </a:p>
          <a:p>
            <a:r>
              <a:rPr lang="tr-TR" dirty="0"/>
              <a:t>STATS:</a:t>
            </a:r>
          </a:p>
          <a:p>
            <a:pPr lvl="1"/>
            <a:r>
              <a:rPr lang="tr-TR" dirty="0"/>
              <a:t>Iterates through images and calculates TP, TN, FP, FN, Precision, Recall, Accuracy and F1-Score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2CEEE-AB20-4328-A489-12F90D557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61" y="2240828"/>
            <a:ext cx="40290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76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2F421-6A56-4D82-AD25-7413330E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dISPLAY MODE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2D7660-5C1E-46A0-8679-FC0FBFB55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3558862"/>
            <a:ext cx="4232953" cy="33379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3AA874-27B4-46BF-AE34-B813D728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630175"/>
            <a:ext cx="4232953" cy="3210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5009BA-181C-4429-BEEE-EF150125F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138" y="3813083"/>
            <a:ext cx="4321289" cy="30837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CB145D-5401-4C28-B88F-F84E6AC80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138" y="1630175"/>
            <a:ext cx="4636787" cy="32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78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B6ED-907C-44D9-9F7B-1BC641394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Graph mode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9515F-7B71-4430-ACEB-9F7C93704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2 Sets: 100 Positive Images, 100 Negative Images</a:t>
            </a:r>
          </a:p>
          <a:p>
            <a:r>
              <a:rPr lang="tr-TR" dirty="0"/>
              <a:t>Weights range from 0 to 5.8. They are normalized to display in the graph.</a:t>
            </a:r>
          </a:p>
          <a:p>
            <a:r>
              <a:rPr lang="tr-TR" dirty="0"/>
              <a:t>False Positive rate is extremely low. Because of the way OpenCV algorithm works, weight = 0 is returned when no wheel is detected. </a:t>
            </a:r>
          </a:p>
          <a:p>
            <a:r>
              <a:rPr lang="tr-TR" dirty="0"/>
              <a:t>This results in interesting graphs...</a:t>
            </a:r>
          </a:p>
        </p:txBody>
      </p:sp>
    </p:spTree>
    <p:extLst>
      <p:ext uri="{BB962C8B-B14F-4D97-AF65-F5344CB8AC3E}">
        <p14:creationId xmlns:p14="http://schemas.microsoft.com/office/powerpoint/2010/main" val="388369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400" dirty="0">
                <a:latin typeface="Rockwell" panose="02060603020205020403" pitchFamily="18" charset="0"/>
              </a:rPr>
              <a:t>Index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 of the Paper</a:t>
            </a:r>
          </a:p>
          <a:p>
            <a:r>
              <a:rPr lang="tr-T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method</a:t>
            </a:r>
          </a:p>
          <a:p>
            <a:pPr lvl="1"/>
            <a:r>
              <a:rPr lang="tr-T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 the vectors</a:t>
            </a:r>
          </a:p>
          <a:p>
            <a:pPr lvl="1"/>
            <a:r>
              <a:rPr lang="tr-T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the cascade</a:t>
            </a:r>
          </a:p>
          <a:p>
            <a:pPr lvl="1"/>
            <a:r>
              <a:rPr lang="tr-T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Results</a:t>
            </a:r>
          </a:p>
          <a:p>
            <a:pPr marL="457200" lvl="1" indent="0">
              <a:buNone/>
            </a:pPr>
            <a:endParaRPr lang="tr-T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tr-T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6E02-447E-4C55-B971-6D801989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GRAPH MODE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00AE27-70EE-4E21-A932-F29C74EC5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0D32C8-BB90-49AF-96CD-696BC840B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43" y="2097088"/>
            <a:ext cx="5725108" cy="4307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F44F93-6467-4D40-8D68-FF12C2C2C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351" y="2097087"/>
            <a:ext cx="5749101" cy="430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4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AFE10-4E78-45BE-BEC6-157C7A21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Stats mode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6564-1DAA-4EDB-9E4F-7C2DFADEA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9E6FC-A7F6-47B5-A987-6BB1DE7C2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2249487"/>
            <a:ext cx="3616469" cy="2470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D4AC3-65EF-4361-BD50-BE227636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46" y="2249487"/>
            <a:ext cx="5574166" cy="24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11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94651-846C-40B4-BCC9-DBF232D1C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5400" dirty="0"/>
              <a:t>THANK YOU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F026C-953A-422F-8F3D-8C0742A8D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dirty="0"/>
          </a:p>
          <a:p>
            <a:pPr marL="0" indent="0" algn="ctr">
              <a:buNone/>
            </a:pPr>
            <a:r>
              <a:rPr lang="tr-TR" sz="4800" dirty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9724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2BC9-55AF-4ACD-ADDB-06A6D11C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Summary of the paper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11CDC-91D3-4ECA-82CA-6949426C0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454343" cy="3541714"/>
          </a:xfrm>
        </p:spPr>
        <p:txBody>
          <a:bodyPr/>
          <a:lstStyle/>
          <a:p>
            <a:r>
              <a:rPr lang="tr-TR" dirty="0"/>
              <a:t>4 Components: Head, left &amp; right arms, legs</a:t>
            </a:r>
          </a:p>
          <a:p>
            <a:r>
              <a:rPr lang="tr-TR" dirty="0"/>
              <a:t>Components are detected over 128x65 pixel windows using quadric SVM classifiers.</a:t>
            </a:r>
          </a:p>
          <a:p>
            <a:r>
              <a:rPr lang="tr-TR" dirty="0"/>
              <a:t>Components are detected over fixed locations in the windows.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D20AF-7E2D-46E6-8352-1D94D8EFB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755" y="1881915"/>
            <a:ext cx="4469876" cy="435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1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8CEE-7139-48D7-9DCE-D5A22436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C1580-9B32-46B9-8090-EDA6282F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5E346-C1E2-4046-9D1A-CD2D36371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5" y="155861"/>
            <a:ext cx="5956110" cy="6546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445B-52B5-4F5D-9D4C-C96965365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1940496"/>
            <a:ext cx="6065927" cy="297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FD6E3-323C-4A56-8E8F-BD9A5DA9B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6823-E454-4705-82BC-1A184B778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2C752-3B1D-46BD-AA6F-A500B13C1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70" y="1752600"/>
            <a:ext cx="67627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01600-AEF0-46B2-AFF1-F4E5BF76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Issues ın theır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31C39-7AE4-47F4-A655-758DBE031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SVM is outdated</a:t>
            </a:r>
          </a:p>
          <a:p>
            <a:r>
              <a:rPr lang="tr-TR" dirty="0"/>
              <a:t>Only detects people who are facing their faces or their backs to the camera.</a:t>
            </a:r>
          </a:p>
          <a:p>
            <a:r>
              <a:rPr lang="tr-TR" dirty="0"/>
              <a:t>Geometric constraints are fixed to the window. Cannot detect people who aren’t standing up.</a:t>
            </a:r>
          </a:p>
          <a:p>
            <a:r>
              <a:rPr lang="tr-TR" dirty="0"/>
              <a:t>Better approach would be making the component locations relative to each other.</a:t>
            </a:r>
          </a:p>
        </p:txBody>
      </p:sp>
    </p:spTree>
    <p:extLst>
      <p:ext uri="{BB962C8B-B14F-4D97-AF65-F5344CB8AC3E}">
        <p14:creationId xmlns:p14="http://schemas.microsoft.com/office/powerpoint/2010/main" val="1437916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8ADC-3698-4914-8EFD-2C9AFD1B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Our Approach: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A27FA-CD2B-432A-9A99-BFE654928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Download a set of negative images from flickr with python script.</a:t>
            </a:r>
          </a:p>
          <a:p>
            <a:r>
              <a:rPr lang="tr-TR" dirty="0"/>
              <a:t>Handpick relevant parts of the positive images to create the Haar vector file.</a:t>
            </a:r>
          </a:p>
          <a:p>
            <a:r>
              <a:rPr lang="tr-TR" dirty="0"/>
              <a:t>Train the Haar Cascade Classifier using the vector and the negative images.</a:t>
            </a:r>
          </a:p>
          <a:p>
            <a:r>
              <a:rPr lang="tr-TR" dirty="0"/>
              <a:t>Detect the components in an image with OpenCV’s detectMultiScale function.</a:t>
            </a:r>
          </a:p>
          <a:p>
            <a:r>
              <a:rPr lang="tr-TR" dirty="0"/>
              <a:t>Decide whether the desired object is found or not.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83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CE996-CE5A-4166-84EB-7A4ECC8E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Downloadıng the ımages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DB0BCF-5AB2-4808-84D0-B2A68ED2E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159" y="2097088"/>
            <a:ext cx="3887472" cy="3541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7A4CB-982A-4D4A-9256-E6D227576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065" y="2097088"/>
            <a:ext cx="4800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45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2BF9-45DF-4B64-AA69-C222D8D5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Pıckıng the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7BBD-6A11-4FCA-9A74-A2BA0421D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449888" cy="3541714"/>
          </a:xfrm>
        </p:spPr>
        <p:txBody>
          <a:bodyPr/>
          <a:lstStyle/>
          <a:p>
            <a:r>
              <a:rPr lang="tr-TR" dirty="0"/>
              <a:t>Since we don’t have a classifiers for car component, we need to create our own vectors.</a:t>
            </a:r>
          </a:p>
          <a:p>
            <a:r>
              <a:rPr lang="tr-TR" dirty="0"/>
              <a:t>Components are hand picked using a program called ObjectMaker.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69DF4-3A95-480D-82B0-F568CA393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36" y="1786371"/>
            <a:ext cx="5600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918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blem - Solution.potx" id="{618825C9-7A5B-4FD0-8173-05FBE0DDE387}" vid="{0970E009-9DDA-4822-A7D1-BB4C8516F0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0</TotalTime>
  <Words>503</Words>
  <Application>Microsoft Office PowerPoint</Application>
  <PresentationFormat>Widescreen</PresentationFormat>
  <Paragraphs>75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Rockwell</vt:lpstr>
      <vt:lpstr>Tahoma</vt:lpstr>
      <vt:lpstr>Tw Cen MT</vt:lpstr>
      <vt:lpstr>Circuit</vt:lpstr>
      <vt:lpstr>Example-Based Object Detection in Images by Components</vt:lpstr>
      <vt:lpstr>Index</vt:lpstr>
      <vt:lpstr>Summary of the paper</vt:lpstr>
      <vt:lpstr>PowerPoint Presentation</vt:lpstr>
      <vt:lpstr>PowerPoint Presentation</vt:lpstr>
      <vt:lpstr>Issues ın theır approach</vt:lpstr>
      <vt:lpstr>Our Approach: </vt:lpstr>
      <vt:lpstr>Downloadıng the ımages</vt:lpstr>
      <vt:lpstr>Pıckıng the components</vt:lpstr>
      <vt:lpstr>Pıckıng components (cont.)</vt:lpstr>
      <vt:lpstr>Why both Qualıty and qualıty of vectors are ımportant?</vt:lpstr>
      <vt:lpstr>Result of the fırst trıal: dısaster!</vt:lpstr>
      <vt:lpstr>Why?</vt:lpstr>
      <vt:lpstr>Traınıng the classıfıer</vt:lpstr>
      <vt:lpstr>PowerPoint Presentation</vt:lpstr>
      <vt:lpstr>Detectıng the components</vt:lpstr>
      <vt:lpstr>3 DIFFERENT MODES</vt:lpstr>
      <vt:lpstr>dISPLAY MODE</vt:lpstr>
      <vt:lpstr>Graph mode </vt:lpstr>
      <vt:lpstr>GRAPH MODE</vt:lpstr>
      <vt:lpstr>Stats mode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2019-06-10T02:58:50Z</dcterms:created>
  <dcterms:modified xsi:type="dcterms:W3CDTF">2019-09-17T11:26:08Z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2018-08-20T22:55:44.5188046Z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